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ource Code Pro"/>
      <p:regular r:id="rId26"/>
      <p:bold r:id="rId27"/>
      <p:italic r:id="rId28"/>
      <p:boldItalic r:id="rId29"/>
    </p:embeddedFont>
    <p:embeddedFont>
      <p:font typeface="Source Code Pro SemiBold"/>
      <p:regular r:id="rId30"/>
      <p:bold r:id="rId31"/>
      <p:italic r:id="rId32"/>
      <p:boldItalic r:id="rId33"/>
    </p:embeddedFont>
    <p:embeddedFont>
      <p:font typeface="Source Code Pro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SemiBold-bold.fntdata"/><Relationship Id="rId30" Type="http://schemas.openxmlformats.org/officeDocument/2006/relationships/font" Target="fonts/SourceCodePro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SemiBold-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Medium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ad0ce3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ad0ce3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ad0ce33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ad0ce33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9c99ddd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9c99ddd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9c99ddd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9c99ddd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9ef9ae2be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9ef9ae2be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ef9ae2be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9ef9ae2be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9ef9ae2be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9ef9ae2be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9ef9ae2be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9ef9ae2be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9f44b66e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9f44b66e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ad0ce33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ad0ce33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c99ddd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9c99ddd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9c99dddc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9c99ddd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9c99ddd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9c99ddd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c99ddd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9c99ddd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9c99ddd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9c99ddd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9c99dddc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9c99ddd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ef9ae2b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ef9ae2b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9ef9ae2be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9ef9ae2be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9ef9ae2be_7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9ef9ae2be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Source Code Pro"/>
                <a:ea typeface="Source Code Pro"/>
                <a:cs typeface="Source Code Pro"/>
                <a:sym typeface="Source Code Pro"/>
              </a:rPr>
              <a:t>A Reinforcement Learning Approach to Ship Towing Using Two Tugboats</a:t>
            </a:r>
            <a:endParaRPr b="1" sz="4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Name: Rahul Kulkarni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Roll No.: 21150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03400" y="3663675"/>
            <a:ext cx="5137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TEAM:</a:t>
            </a:r>
            <a:endParaRPr sz="1800">
              <a:solidFill>
                <a:schemeClr val="dk2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Rahul Kulkarni - MAPPO</a:t>
            </a:r>
            <a:endParaRPr sz="1800">
              <a:solidFill>
                <a:schemeClr val="dk2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Mohammad Saifullah Khan - MADDPG</a:t>
            </a:r>
            <a:endParaRPr sz="1800">
              <a:solidFill>
                <a:schemeClr val="dk2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MAPPO (Multi Agent Proximal Policy Optimisation)</a:t>
            </a:r>
            <a:endParaRPr sz="202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755200"/>
            <a:ext cx="69111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Handles continuous action spaces.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Stable training due to clipping.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 policy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597700" y="3745075"/>
            <a:ext cx="5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</a:t>
            </a:r>
            <a:r>
              <a:rPr lang="en" sz="1000">
                <a:solidFill>
                  <a:schemeClr val="dk2"/>
                </a:solidFill>
              </a:rPr>
              <a:t>clip </a:t>
            </a:r>
            <a:r>
              <a:rPr lang="en" sz="1800">
                <a:solidFill>
                  <a:schemeClr val="dk2"/>
                </a:solidFill>
              </a:rPr>
              <a:t>(θ)=E</a:t>
            </a:r>
            <a:r>
              <a:rPr lang="en" sz="1000">
                <a:solidFill>
                  <a:schemeClr val="dk2"/>
                </a:solidFill>
              </a:rPr>
              <a:t>t </a:t>
            </a:r>
            <a:r>
              <a:rPr lang="en" sz="1800">
                <a:solidFill>
                  <a:schemeClr val="dk2"/>
                </a:solidFill>
              </a:rPr>
              <a:t>​[min(rt​(θ)⋅A</a:t>
            </a:r>
            <a:r>
              <a:rPr lang="en" sz="10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​, clip (r</a:t>
            </a:r>
            <a:r>
              <a:rPr lang="en" sz="1000">
                <a:solidFill>
                  <a:schemeClr val="dk2"/>
                </a:solidFill>
              </a:rPr>
              <a:t>t </a:t>
            </a:r>
            <a:r>
              <a:rPr lang="en" sz="1800">
                <a:solidFill>
                  <a:schemeClr val="dk2"/>
                </a:solidFill>
              </a:rPr>
              <a:t>​(θ),1−ϵ,1+ϵ)⋅A</a:t>
            </a:r>
            <a:r>
              <a:rPr lang="en" sz="10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)]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Hyperp</a:t>
            </a: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arameters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267100" y="1847200"/>
            <a:ext cx="85206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Gamma = 0.99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Adam optimizer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Clip Ratio = 0.2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Training episodes = 100, each with 10000 steps.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Lamda = 0.95 Entropy Coefficient = 0.01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031700" y="31639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H(π)=−a∑​π(a∣s)logπ(a∣s)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95875"/>
            <a:ext cx="178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Results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5" y="668575"/>
            <a:ext cx="8387856" cy="41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" y="420550"/>
            <a:ext cx="8839201" cy="439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1150"/>
            <a:ext cx="8839201" cy="439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8" y="337200"/>
            <a:ext cx="8989226" cy="4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450"/>
            <a:ext cx="8839201" cy="439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525"/>
            <a:ext cx="8839201" cy="439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16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For random steps</a:t>
            </a:r>
            <a:endParaRPr sz="212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88" y="737275"/>
            <a:ext cx="4047224" cy="39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PPO Results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75" y="1101377"/>
            <a:ext cx="7742049" cy="36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7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Problem Statement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835250"/>
            <a:ext cx="8520600" cy="14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Towing a ship to target location by two tugboats using Multi-Agent Deep Deterministic Policy Gradient (MADDPG) &amp; </a:t>
            </a:r>
            <a:r>
              <a:rPr lang="en" sz="2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Multi-Agent</a:t>
            </a:r>
            <a:r>
              <a:rPr lang="en" sz="20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Proximal Policy Approximation (PPO)</a:t>
            </a:r>
            <a:endParaRPr sz="20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95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Future Work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750350"/>
            <a:ext cx="85206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Improve reward structure.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Random spawn in the grid.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 dynamic obstacles.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Managing traffic of multiple tugboat - ship combinations.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Challenges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7482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Coordination among agents (tugboats).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High dimensional and continuous action space.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Scalability and complexity of task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Reward shaping and credit assignment.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Adaptation to different ship types and conditions.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 Medium"/>
              <a:buChar char="●"/>
            </a:pPr>
            <a:r>
              <a:rPr lang="en" sz="15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Real world transfer of simulation.</a:t>
            </a:r>
            <a:endParaRPr sz="1500">
              <a:solidFill>
                <a:schemeClr val="dk1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900" y="1814625"/>
            <a:ext cx="4775923" cy="17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5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Approach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896613"/>
            <a:ext cx="3275949" cy="310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028100" y="1152600"/>
            <a:ext cx="4697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Built custom environment.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Observation space of each tugboat: ship position and orientation, position and orientation of </a:t>
            </a:r>
            <a:r>
              <a:rPr lang="en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own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and </a:t>
            </a:r>
            <a:r>
              <a:rPr lang="en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other agent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distance of ship from target (Euclidean), rope length.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Action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space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each tugboat: 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velocity</a:t>
            </a: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 x and y direction.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Rope (black coloured) considered as a stiff rod for simplicity.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force applied on ship due to movement of tugboats.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949675" y="4174700"/>
            <a:ext cx="2154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Agents = tugboats.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Obstacles: red coloured.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Dock: brown coloured.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Water: blue coloured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00" y="113500"/>
            <a:ext cx="50403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1775"/>
            <a:ext cx="8520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Reward structure:(MADDPG)</a:t>
            </a:r>
            <a:endParaRPr sz="182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2608650" y="1020525"/>
            <a:ext cx="3926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aseline="-25000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to_target</a:t>
            </a: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- ds/(grid_size*0.004)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122800" y="1674425"/>
            <a:ext cx="4898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aseline="-25000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proximity </a:t>
            </a: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Penalty for coming close to obstacles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(for both ship and tugboats)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651450" y="2447475"/>
            <a:ext cx="1841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aseline="-25000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in_target</a:t>
            </a: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1000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64800" y="3864725"/>
            <a:ext cx="78144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aseline="-25000"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total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R</a:t>
            </a:r>
            <a:r>
              <a:rPr baseline="-25000"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to_target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R</a:t>
            </a:r>
            <a:r>
              <a:rPr baseline="-25000"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proximity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R</a:t>
            </a:r>
            <a:r>
              <a:rPr baseline="-25000"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rope_length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R</a:t>
            </a:r>
            <a:r>
              <a:rPr baseline="-25000"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in_target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2232600" y="3055213"/>
            <a:ext cx="4678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aseline="-25000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rope_length</a:t>
            </a:r>
            <a:r>
              <a:rPr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 penalty for exceeding rope length</a:t>
            </a:r>
            <a:endParaRPr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0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DDPG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873200" y="1495725"/>
            <a:ext cx="1077000" cy="57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</a:t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1191325" y="2605875"/>
            <a:ext cx="1077000" cy="572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</a:t>
            </a:r>
            <a:endParaRPr/>
          </a:p>
        </p:txBody>
      </p:sp>
      <p:cxnSp>
        <p:nvCxnSpPr>
          <p:cNvPr id="100" name="Google Shape;100;p19"/>
          <p:cNvCxnSpPr/>
          <p:nvPr/>
        </p:nvCxnSpPr>
        <p:spPr>
          <a:xfrm rot="10800000">
            <a:off x="1733625" y="2075750"/>
            <a:ext cx="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>
            <a:endCxn id="99" idx="2"/>
          </p:cNvCxnSpPr>
          <p:nvPr/>
        </p:nvCxnSpPr>
        <p:spPr>
          <a:xfrm rot="10800000">
            <a:off x="1729825" y="3178575"/>
            <a:ext cx="3900" cy="6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/>
          <p:nvPr/>
        </p:nvCxnSpPr>
        <p:spPr>
          <a:xfrm rot="10800000">
            <a:off x="1077225" y="3548025"/>
            <a:ext cx="65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1089900" y="2075850"/>
            <a:ext cx="0" cy="14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1536050" y="3716025"/>
            <a:ext cx="59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obs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778250" y="2158575"/>
            <a:ext cx="592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action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06" name="Google Shape;106;p19"/>
          <p:cNvCxnSpPr/>
          <p:nvPr/>
        </p:nvCxnSpPr>
        <p:spPr>
          <a:xfrm rot="10800000">
            <a:off x="1402275" y="1062225"/>
            <a:ext cx="63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 txBox="1"/>
          <p:nvPr/>
        </p:nvSpPr>
        <p:spPr>
          <a:xfrm>
            <a:off x="1245950" y="812763"/>
            <a:ext cx="3315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3026925" y="1585875"/>
            <a:ext cx="1077000" cy="572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</a:t>
            </a:r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 rot="10800000">
            <a:off x="3556000" y="1152375"/>
            <a:ext cx="63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3282425" y="2161725"/>
            <a:ext cx="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 rot="10800000">
            <a:off x="3798825" y="2158575"/>
            <a:ext cx="126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3072125" y="2605875"/>
            <a:ext cx="4206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obs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562300" y="2598350"/>
            <a:ext cx="592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action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5034700" y="609800"/>
            <a:ext cx="32400" cy="3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/>
          <p:nvPr/>
        </p:nvSpPr>
        <p:spPr>
          <a:xfrm>
            <a:off x="6334325" y="1424450"/>
            <a:ext cx="1077000" cy="57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6652450" y="2534600"/>
            <a:ext cx="1077000" cy="57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</a:t>
            </a:r>
            <a:endParaRPr/>
          </a:p>
        </p:txBody>
      </p:sp>
      <p:cxnSp>
        <p:nvCxnSpPr>
          <p:cNvPr id="117" name="Google Shape;117;p19"/>
          <p:cNvCxnSpPr/>
          <p:nvPr/>
        </p:nvCxnSpPr>
        <p:spPr>
          <a:xfrm rot="10800000">
            <a:off x="7194750" y="2004475"/>
            <a:ext cx="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>
            <a:endCxn id="116" idx="2"/>
          </p:cNvCxnSpPr>
          <p:nvPr/>
        </p:nvCxnSpPr>
        <p:spPr>
          <a:xfrm rot="10800000">
            <a:off x="7190950" y="3107300"/>
            <a:ext cx="3900" cy="6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rot="10800000">
            <a:off x="6538350" y="3476750"/>
            <a:ext cx="65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6551025" y="2004575"/>
            <a:ext cx="0" cy="14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/>
        </p:nvSpPr>
        <p:spPr>
          <a:xfrm>
            <a:off x="6965300" y="3716025"/>
            <a:ext cx="59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</a:t>
            </a:r>
            <a:r>
              <a:rPr lang="en" sz="1000">
                <a:solidFill>
                  <a:schemeClr val="dk2"/>
                </a:solidFill>
              </a:rPr>
              <a:t>bs (next)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239375" y="2087300"/>
            <a:ext cx="592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action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rot="10800000">
            <a:off x="6863400" y="990950"/>
            <a:ext cx="63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3397150" y="884800"/>
            <a:ext cx="242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551025" y="743650"/>
            <a:ext cx="759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Q (next)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329550" y="4440325"/>
            <a:ext cx="58653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minimize(Q - | reward + discount * Q</a:t>
            </a:r>
            <a:r>
              <a:rPr baseline="-25000" lang="en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next</a:t>
            </a:r>
            <a:r>
              <a:rPr lang="en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|)</a:t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328325" y="637350"/>
            <a:ext cx="1005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60050" y="4036825"/>
            <a:ext cx="2103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Trained to maximize Q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MADDPG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856300"/>
            <a:ext cx="41334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Handles continuous action spaces.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efficiency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Training stability.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Centralized training, decentralized execution.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959300" y="4770775"/>
            <a:ext cx="26259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Source: https://arxiv.org/pdf/1706.02275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888" y="2176025"/>
            <a:ext cx="3364936" cy="25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4572000" y="1168650"/>
            <a:ext cx="385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Soft update of parameters.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Θ</a:t>
            </a:r>
            <a:r>
              <a:rPr baseline="-25000"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</a:t>
            </a: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​←</a:t>
            </a: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τθ</a:t>
            </a:r>
            <a:r>
              <a:rPr baseline="-25000"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online</a:t>
            </a: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​+ (1−τ)θ</a:t>
            </a:r>
            <a:r>
              <a:rPr baseline="-25000"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Hyperp</a:t>
            </a:r>
            <a:r>
              <a:rPr lang="en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arameters</a:t>
            </a:r>
            <a:endParaRPr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67100" y="1847200"/>
            <a:ext cx="85206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Gamma = 0.99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Adam optimizer, learning rate = 0.003.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Tau = 0.01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Training episodes = 300, each with 2500 steps.</a:t>
            </a:r>
            <a:endParaRPr sz="1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